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446" r:id="rId3"/>
    <p:sldId id="432" r:id="rId4"/>
    <p:sldId id="447" r:id="rId5"/>
    <p:sldId id="442" r:id="rId6"/>
    <p:sldId id="436" r:id="rId7"/>
    <p:sldId id="435" r:id="rId8"/>
    <p:sldId id="437" r:id="rId9"/>
    <p:sldId id="448" r:id="rId10"/>
    <p:sldId id="443" r:id="rId11"/>
    <p:sldId id="444" r:id="rId12"/>
    <p:sldId id="4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shitij" initials="P" lastIdx="1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25" autoAdjust="0"/>
    <p:restoredTop sz="94676" autoAdjust="0"/>
  </p:normalViewPr>
  <p:slideViewPr>
    <p:cSldViewPr snapToGrid="0">
      <p:cViewPr varScale="1">
        <p:scale>
          <a:sx n="105" d="100"/>
          <a:sy n="105" d="100"/>
        </p:scale>
        <p:origin x="200" y="200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61E01-A9A9-4F89-B5C9-6E6C04252ADA}" type="datetimeFigureOut">
              <a:rPr lang="en-US" smtClean="0"/>
              <a:t>3/5/18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427C2B-8BD7-447F-A2AA-0C14BBEF07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676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427C2B-8BD7-447F-A2AA-0C14BBEF077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8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spect="1"/>
          </p:cNvSpPr>
          <p:nvPr/>
        </p:nvSpPr>
        <p:spPr>
          <a:xfrm>
            <a:off x="231775" y="244475"/>
            <a:ext cx="11723688" cy="637698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" name="Straight Connector 4"/>
          <p:cNvCxnSpPr/>
          <p:nvPr/>
        </p:nvCxnSpPr>
        <p:spPr>
          <a:xfrm>
            <a:off x="1978025" y="3733800"/>
            <a:ext cx="82296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E4A9AB8B-20F7-4194-812C-A7BB525D1EA4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85F301-9901-4DA8-A3F0-EC145B462DC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40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945BD9-28C5-4CF5-9582-BDE1E91B645F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2DEDB9-5C3D-4511-B90A-163C515E074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3210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527434-B7B2-4009-AE96-6AB3AB0A69B3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4DC98F-BDB7-4411-953D-27CFE97AD77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130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4E183E-19D4-45C2-B481-3E77809A5EE8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7467E7-F0A1-4FBF-A0C5-97F5F6E5935C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3533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981200" y="4021138"/>
            <a:ext cx="82296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BCC3D2-5964-4EE0-AE7E-E56F346C7534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496E27-A7CE-493A-AFDF-67BBD66E8B1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865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05B61B-2FC6-4DE2-A563-05B2B88A17C5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8CD270-4547-4367-8A02-D2380E05A1C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9695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709DE-A9EC-4D03-A6C1-CCEDF5A990DD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0B353-AAA7-437C-9C4F-C237B470827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69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C27B79-5D5A-4FE5-9EC5-68DF424A169C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E2E36C-74E6-48A4-A63E-D451D131EE4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60364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EC7E4C-70E1-4EC3-8532-C91DF3BC2B11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48D193-FA64-47E0-9BA5-1902A6E9C24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71974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F578C-BB4D-4AC8-A715-530C0B03270A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6E9C30-2209-4704-9014-9619E9E67F06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1922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rtlCol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EEFF2F-66A9-4632-B6A6-27569C076F92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B221A1-D03F-4D53-97C8-BC117E40078A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05526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775" y="244475"/>
            <a:ext cx="11723688" cy="637698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143000" y="609600"/>
            <a:ext cx="9875838" cy="135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2057400"/>
            <a:ext cx="9872663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3000" y="6224588"/>
            <a:ext cx="2328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accent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1899A99-74B7-42F4-990F-EA7FF7129B33}" type="datetimeFigureOut">
              <a:rPr lang="en-US"/>
              <a:pPr>
                <a:defRPr/>
              </a:pPr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700" y="6224588"/>
            <a:ext cx="47164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accent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738" y="6224588"/>
            <a:ext cx="1706562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accent1"/>
                </a:solidFill>
                <a:latin typeface="Calibri" panose="020F0502020204030204" pitchFamily="34" charset="0"/>
              </a:defRPr>
            </a:lvl1pPr>
          </a:lstStyle>
          <a:p>
            <a:fld id="{ECB725B6-1A2A-40AF-AE64-F62DF4C0136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9093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Calibri" panose="020F0502020204030204" pitchFamily="34" charset="0"/>
        </a:defRPr>
      </a:lvl9pPr>
    </p:titleStyle>
    <p:bodyStyle>
      <a:lvl1pPr marL="228600" indent="-182563" algn="l" rtl="0" fontAlgn="base">
        <a:lnSpc>
          <a:spcPct val="90000"/>
        </a:lnSpc>
        <a:spcBef>
          <a:spcPts val="1400"/>
        </a:spcBef>
        <a:spcAft>
          <a:spcPct val="0"/>
        </a:spcAft>
        <a:buClr>
          <a:schemeClr val="accent1"/>
        </a:buClr>
        <a:buSzPct val="80000"/>
        <a:buFont typeface="Corbel" panose="020B0503020204020204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anose="020B0503020204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0250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anose="020B0503020204020204" pitchFamily="34" charset="0"/>
        <a:buChar char="•"/>
        <a:defRPr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4888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anose="020B0503020204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79525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anose="020B0503020204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4" t="22712" r="17564" b="22534"/>
          <a:stretch/>
        </p:blipFill>
        <p:spPr>
          <a:xfrm>
            <a:off x="-7938" y="0"/>
            <a:ext cx="8292129" cy="6858000"/>
          </a:xfrm>
          <a:prstGeom prst="rect">
            <a:avLst/>
          </a:prstGeom>
        </p:spPr>
      </p:pic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8284191" y="-11301"/>
            <a:ext cx="3910863" cy="6869301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extLst/>
        </p:spPr>
        <p:txBody>
          <a:bodyPr upright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26" name="Rectangle 25" descr="Light vertical"/>
          <p:cNvSpPr>
            <a:spLocks noChangeArrowheads="1"/>
          </p:cNvSpPr>
          <p:nvPr/>
        </p:nvSpPr>
        <p:spPr bwMode="auto">
          <a:xfrm flipH="1">
            <a:off x="8120063" y="-14288"/>
            <a:ext cx="196850" cy="6872288"/>
          </a:xfrm>
          <a:prstGeom prst="rect">
            <a:avLst/>
          </a:prstGeom>
          <a:pattFill prst="dkVert">
            <a:fgClr>
              <a:schemeClr val="accent6">
                <a:lumMod val="60000"/>
                <a:lumOff val="40000"/>
                <a:alpha val="80000"/>
              </a:schemeClr>
            </a:fgClr>
            <a:bgClr>
              <a:schemeClr val="bg1">
                <a:alpha val="80000"/>
              </a:schemeClr>
            </a:bgClr>
          </a:pattFill>
          <a:extLst/>
        </p:spPr>
        <p:txBody>
          <a:bodyPr anchor="ctr" upright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-7938" y="728148"/>
            <a:ext cx="10285413" cy="1323439"/>
          </a:xfrm>
          <a:prstGeom prst="rect">
            <a:avLst/>
          </a:prstGeom>
          <a:solidFill>
            <a:schemeClr val="tx1">
              <a:alpha val="70000"/>
            </a:schemeClr>
          </a:solidFill>
          <a:ln w="19050">
            <a:noFill/>
            <a:miter lim="800000"/>
            <a:headEnd/>
            <a:tailEnd/>
          </a:ln>
        </p:spPr>
        <p:txBody>
          <a:bodyPr lIns="182880" rIns="182880" anchor="ctr" upright="1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orbel" panose="020B0503020204020204" pitchFamily="34" charset="0"/>
                <a:cs typeface="Mangal"/>
              </a:rPr>
              <a:t>Uber Supply Demand Gap Assignment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kern="0" dirty="0">
                <a:solidFill>
                  <a:schemeClr val="bg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orbel" panose="020B0503020204020204" pitchFamily="34" charset="0"/>
                <a:cs typeface="Mangal"/>
              </a:rPr>
              <a:t>By: Vivek Jain</a:t>
            </a: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LnTx/>
              <a:uFillTx/>
              <a:latin typeface="Corbel" panose="020B0503020204020204" pitchFamily="34" charset="0"/>
              <a:ea typeface="Corbel" panose="020B0503020204020204" pitchFamily="34" charset="0"/>
              <a:cs typeface="Mangal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8120063" y="4583113"/>
            <a:ext cx="3921125" cy="1931987"/>
          </a:xfrm>
          <a:prstGeom prst="rect">
            <a:avLst/>
          </a:prstGeom>
          <a:noFill/>
          <a:extLst/>
        </p:spPr>
        <p:txBody>
          <a:bodyPr lIns="365760" tIns="182880" rIns="182880" bIns="182880" anchor="b" upright="1"/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orbel" panose="020B0503020204020204" pitchFamily="34" charset="0"/>
                <a:cs typeface="Mangal"/>
              </a:rPr>
              <a:t>     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323232"/>
              </a:solidFill>
              <a:effectLst/>
              <a:uLnTx/>
              <a:uFillTx/>
              <a:latin typeface="Corbel" panose="020B0503020204020204" pitchFamily="34" charset="0"/>
              <a:ea typeface="Corbel" panose="020B0503020204020204" pitchFamily="34" charset="0"/>
              <a:cs typeface="Mangal"/>
            </a:endParaRP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orbel" panose="020B0503020204020204" pitchFamily="34" charset="0"/>
                <a:cs typeface="Mangal"/>
              </a:rPr>
              <a:t>     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323232"/>
              </a:solidFill>
              <a:effectLst/>
              <a:uLnTx/>
              <a:uFillTx/>
              <a:latin typeface="Corbel" panose="020B0503020204020204" pitchFamily="34" charset="0"/>
              <a:ea typeface="Corbel" panose="020B0503020204020204" pitchFamily="34" charset="0"/>
              <a:cs typeface="Mangal"/>
            </a:endParaRP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orbel" panose="020B0503020204020204" pitchFamily="34" charset="0"/>
                <a:cs typeface="Mangal"/>
              </a:rPr>
              <a:t>     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323232"/>
              </a:solidFill>
              <a:effectLst/>
              <a:uLnTx/>
              <a:uFillTx/>
              <a:latin typeface="Corbel" panose="020B0503020204020204" pitchFamily="34" charset="0"/>
              <a:ea typeface="Corbel" panose="020B0503020204020204" pitchFamily="34" charset="0"/>
              <a:cs typeface="Mang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175" y="2398448"/>
            <a:ext cx="4725988" cy="31506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0540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703555" y="352485"/>
            <a:ext cx="10757608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Problem 1 - Cancelled trips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33253" y="1204155"/>
            <a:ext cx="4048247" cy="488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182563" algn="l" rtl="0" fontAlgn="base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025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4888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79525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Lot of Airport Drops (City pickups) are cancelled in the morning – critical pain point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Cancelled Airport pickups are relatively low in volume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9CC180-0F2F-764F-9758-A18962130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967" y="1063479"/>
            <a:ext cx="7375466" cy="502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45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Problem 2 - No Cars Available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02701" y="1108613"/>
            <a:ext cx="4048247" cy="488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182563" algn="l" rtl="0" fontAlgn="base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025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4888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79525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Low availability of cars for pickup at airport during evening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Similar problem, at lower scale, for airport drops in morning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Drivers may defer going to airport just for pickup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18AB2A-3C24-2B44-96A4-C4AA4990E1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160" y="1069144"/>
            <a:ext cx="7437273" cy="502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848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altLang="en-US" dirty="0">
                <a:solidFill>
                  <a:schemeClr val="tx1"/>
                </a:solidFill>
              </a:rPr>
              <a:t>Recommendations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33253" y="1204155"/>
            <a:ext cx="11401547" cy="488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182563" algn="l" rtl="0" fontAlgn="base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025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4888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79525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037" indent="0">
              <a:buClrTx/>
              <a:buNone/>
            </a:pPr>
            <a:r>
              <a:rPr lang="en-US" altLang="en-US" dirty="0">
                <a:solidFill>
                  <a:schemeClr val="tx1"/>
                </a:solidFill>
              </a:rPr>
              <a:t>Recommendations could be picked up individually or as bunch with complimentary ones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Increase driver penalty for cancellations during morning and evening hours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Increase driver commission for morning airport drops (city pickups)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Compensate driver for vacant drive to the airport / city for pickup – fuel costs, time, etc.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Decrease airport fares for night slot – passengers will travel early reducing load during morning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Decrease fare for shared / pool service – to reduce load on available cars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Add more cars to the car pool and have dedicated drivers for airport pickup and drops</a:t>
            </a:r>
          </a:p>
        </p:txBody>
      </p:sp>
    </p:spTree>
    <p:extLst>
      <p:ext uri="{BB962C8B-B14F-4D97-AF65-F5344CB8AC3E}">
        <p14:creationId xmlns:p14="http://schemas.microsoft.com/office/powerpoint/2010/main" val="113100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altLang="en-US" dirty="0">
                <a:solidFill>
                  <a:schemeClr val="tx1"/>
                </a:solidFill>
              </a:rPr>
              <a:t>Data Exploration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7" y="1209822"/>
            <a:ext cx="4301521" cy="4886178"/>
          </a:xfrm>
        </p:spPr>
        <p:txBody>
          <a:bodyPr/>
          <a:lstStyle/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Imported data without issues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Well formatted data – 6745 rows and 6 columns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Null values in Driver Id and Drop Timestamp columns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No relevant columns for mean, median, etc.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Data from July 13, 2016 to December 7, 2016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Lot of requests cancelled or not serviced</a:t>
            </a:r>
          </a:p>
          <a:p>
            <a:pPr marL="1004887" lvl="2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rgbClr val="FF0000"/>
                </a:solidFill>
              </a:rPr>
              <a:t>~59% Airport pickup requests</a:t>
            </a:r>
          </a:p>
          <a:p>
            <a:pPr marL="1004887" lvl="2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rgbClr val="FF0000"/>
                </a:solidFill>
              </a:rPr>
              <a:t>~57% City pickup requests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AAD67C5-A1A8-5844-AFAC-F80430FFD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808" y="1069144"/>
            <a:ext cx="7328625" cy="502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48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 Cleaning and Manipulation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 marL="503237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Data within suitable limits with no outliers as such</a:t>
            </a:r>
          </a:p>
          <a:p>
            <a:pPr marL="503237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No composite columns, except date-time columns</a:t>
            </a:r>
          </a:p>
          <a:p>
            <a:pPr marL="503237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221 duplicate records found and removed</a:t>
            </a:r>
          </a:p>
          <a:p>
            <a:pPr marL="503237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Removed rows with NA values for certain calculations, vice versa for others</a:t>
            </a:r>
          </a:p>
          <a:p>
            <a:pPr marL="503237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Added two columns of data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 err="1">
                <a:solidFill>
                  <a:schemeClr val="tx1"/>
                </a:solidFill>
              </a:rPr>
              <a:t>request_hour</a:t>
            </a:r>
            <a:r>
              <a:rPr lang="en-US" altLang="en-US" dirty="0">
                <a:solidFill>
                  <a:schemeClr val="tx1"/>
                </a:solidFill>
              </a:rPr>
              <a:t> – for hour of the request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 err="1">
                <a:solidFill>
                  <a:schemeClr val="tx1"/>
                </a:solidFill>
              </a:rPr>
              <a:t>request_day</a:t>
            </a:r>
            <a:r>
              <a:rPr lang="en-US" altLang="en-US" dirty="0">
                <a:solidFill>
                  <a:schemeClr val="tx1"/>
                </a:solidFill>
              </a:rPr>
              <a:t> – for day of week</a:t>
            </a:r>
          </a:p>
          <a:p>
            <a:pPr marL="731837" lvl="1" indent="-457200">
              <a:buClrTx/>
              <a:buFont typeface="+mj-lt"/>
              <a:buAutoNum type="arabicPeriod"/>
            </a:pPr>
            <a:r>
              <a:rPr lang="en-US" altLang="en-US" dirty="0">
                <a:solidFill>
                  <a:schemeClr val="tx1"/>
                </a:solidFill>
              </a:rPr>
              <a:t>Category – for binning the data in timeslots</a:t>
            </a:r>
          </a:p>
          <a:p>
            <a:pPr marL="503237" indent="-457200">
              <a:buClrTx/>
              <a:buFont typeface="+mj-lt"/>
              <a:buAutoNum type="arabicPeriod"/>
            </a:pPr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29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Analysing</a:t>
            </a:r>
            <a:r>
              <a:rPr lang="en-US" dirty="0">
                <a:solidFill>
                  <a:schemeClr val="tx1"/>
                </a:solidFill>
              </a:rPr>
              <a:t> Trends For Each Day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7" y="1209822"/>
            <a:ext cx="4548553" cy="4886178"/>
          </a:xfrm>
        </p:spPr>
        <p:txBody>
          <a:bodyPr/>
          <a:lstStyle/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Relation between Frequency of requests and hour of request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Two peak slots – one in each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714A316-1208-DC45-8133-A0CFEEB66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752" y="1069144"/>
            <a:ext cx="7482682" cy="509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36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Analysing</a:t>
            </a:r>
            <a:r>
              <a:rPr lang="en-US" dirty="0">
                <a:solidFill>
                  <a:schemeClr val="tx1"/>
                </a:solidFill>
              </a:rPr>
              <a:t> Trends For Each Day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7" y="1209822"/>
            <a:ext cx="4268137" cy="4886178"/>
          </a:xfrm>
        </p:spPr>
        <p:txBody>
          <a:bodyPr/>
          <a:lstStyle/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Lot of requests are cancelled or not serviced during peak hours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15A9579-087B-2C44-81E8-F155BA343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748" y="1069144"/>
            <a:ext cx="7482685" cy="509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48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Binning Time Into 4 Categories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4 Bins of 6 hours each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Morning - 05-11 hours (peak)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Afternoon - 11-17 hours (off-peak)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Evening - 17-23 hours (peak)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Night - 23-05 hours (off-peak)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3469754-AF8E-0E48-8F20-E81034502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66" y="1069144"/>
            <a:ext cx="6893367" cy="502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50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1139825" y="358151"/>
            <a:ext cx="9875838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Combining Data For All Days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7" y="1209822"/>
            <a:ext cx="4463209" cy="488617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Airport drops (city pickups) take longer time</a:t>
            </a:r>
          </a:p>
          <a:p>
            <a:r>
              <a:rPr lang="en-US" dirty="0">
                <a:solidFill>
                  <a:schemeClr val="tx1"/>
                </a:solidFill>
              </a:rPr>
              <a:t>Large difference during Morning and Night</a:t>
            </a:r>
          </a:p>
          <a:p>
            <a:r>
              <a:rPr lang="en-US" dirty="0">
                <a:solidFill>
                  <a:schemeClr val="tx1"/>
                </a:solidFill>
              </a:rPr>
              <a:t>Small difference in Afternoon</a:t>
            </a:r>
          </a:p>
          <a:p>
            <a:r>
              <a:rPr lang="en-US" dirty="0">
                <a:solidFill>
                  <a:schemeClr val="tx1"/>
                </a:solidFill>
              </a:rPr>
              <a:t>Marginal difference in Evening where airport drops take long</a:t>
            </a:r>
          </a:p>
          <a:p>
            <a:r>
              <a:rPr lang="en-US" dirty="0">
                <a:solidFill>
                  <a:schemeClr val="tx1"/>
                </a:solidFill>
              </a:rPr>
              <a:t>Median trip time - 50-55 mins.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22B6199-9E59-3D48-BC88-005D8190D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454" y="1069144"/>
            <a:ext cx="7419979" cy="509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20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333253" y="358151"/>
            <a:ext cx="11564180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Problem Identification – Morning and Evening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6" y="1209822"/>
            <a:ext cx="11630147" cy="4886178"/>
          </a:xfrm>
        </p:spPr>
        <p:txBody>
          <a:bodyPr/>
          <a:lstStyle/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  <a:p>
            <a:endParaRPr lang="en-US" alt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33253" y="1204155"/>
            <a:ext cx="4048247" cy="488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182563" algn="l" rtl="0" fontAlgn="base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0250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4888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79525" indent="-182563" algn="l" rtl="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anose="020B0503020204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Morning and evening are pain points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Airport Drop (City pickups) see lot of cancellations and </a:t>
            </a:r>
            <a:r>
              <a:rPr lang="en-US" dirty="0" err="1">
                <a:solidFill>
                  <a:schemeClr val="tx1"/>
                </a:solidFill>
              </a:rPr>
              <a:t>unserviced</a:t>
            </a:r>
            <a:r>
              <a:rPr lang="en-US" dirty="0">
                <a:solidFill>
                  <a:schemeClr val="tx1"/>
                </a:solidFill>
              </a:rPr>
              <a:t> requests in morning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Airport pickups see similar trend during evening hours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Drivers may defer going airport</a:t>
            </a:r>
          </a:p>
          <a:p>
            <a:pPr lvl="1">
              <a:buClrTx/>
            </a:pPr>
            <a:r>
              <a:rPr lang="en-US" altLang="en-US" dirty="0">
                <a:solidFill>
                  <a:schemeClr val="tx1"/>
                </a:solidFill>
              </a:rPr>
              <a:t>Low frequency of trips from Airport during Night</a:t>
            </a:r>
          </a:p>
          <a:p>
            <a:pPr lvl="1">
              <a:buClrTx/>
            </a:pPr>
            <a:r>
              <a:rPr lang="en-US" altLang="en-US" dirty="0">
                <a:solidFill>
                  <a:schemeClr val="tx1"/>
                </a:solidFill>
              </a:rPr>
              <a:t>Lower probability of a return trip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F8DF78-554F-D44B-A0C4-0AD691DFD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543" y="1069145"/>
            <a:ext cx="7428889" cy="502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267287" y="358151"/>
            <a:ext cx="11630146" cy="71099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Problem Identification – Morning and Evening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67287" y="1209822"/>
            <a:ext cx="3062573" cy="4886178"/>
          </a:xfrm>
        </p:spPr>
        <p:txBody>
          <a:bodyPr/>
          <a:lstStyle/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More demand, less supply</a:t>
            </a:r>
          </a:p>
          <a:p>
            <a:pPr>
              <a:buClrTx/>
            </a:pPr>
            <a:r>
              <a:rPr lang="en-US" altLang="en-US" dirty="0">
                <a:solidFill>
                  <a:schemeClr val="tx1"/>
                </a:solidFill>
              </a:rPr>
              <a:t>Drastic variation during peak hours</a:t>
            </a:r>
          </a:p>
          <a:p>
            <a:pPr lvl="1">
              <a:buClrTx/>
            </a:pPr>
            <a:r>
              <a:rPr lang="en-US" altLang="en-US" dirty="0">
                <a:solidFill>
                  <a:schemeClr val="tx1"/>
                </a:solidFill>
              </a:rPr>
              <a:t>Airport total vs completed</a:t>
            </a:r>
          </a:p>
          <a:p>
            <a:pPr lvl="1">
              <a:buClrTx/>
            </a:pPr>
            <a:r>
              <a:rPr lang="en-US" altLang="en-US" dirty="0">
                <a:solidFill>
                  <a:schemeClr val="tx1"/>
                </a:solidFill>
              </a:rPr>
              <a:t>City total vs completed</a:t>
            </a:r>
          </a:p>
          <a:p>
            <a:pPr>
              <a:buClrTx/>
            </a:pPr>
            <a:r>
              <a:rPr lang="en-US" altLang="en-US" dirty="0">
                <a:solidFill>
                  <a:srgbClr val="FF0000"/>
                </a:solidFill>
              </a:rPr>
              <a:t>Less than 30% demand serviced during majority of the peak hours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398" y="6016283"/>
            <a:ext cx="1128035" cy="752023"/>
          </a:xfrm>
          <a:prstGeom prst="rect">
            <a:avLst/>
          </a:prstGeom>
          <a:noFill/>
        </p:spPr>
      </p:pic>
      <p:cxnSp>
        <p:nvCxnSpPr>
          <p:cNvPr id="5" name="Straight Connector 4"/>
          <p:cNvCxnSpPr>
            <a:cxnSpLocks/>
          </p:cNvCxnSpPr>
          <p:nvPr/>
        </p:nvCxnSpPr>
        <p:spPr>
          <a:xfrm>
            <a:off x="213360" y="10410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13360" y="6197209"/>
            <a:ext cx="11750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8625361-6A33-D44C-9FF0-F0CB695FA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827" y="1065775"/>
            <a:ext cx="8501606" cy="510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237080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1930</TotalTime>
  <Words>519</Words>
  <Application>Microsoft Macintosh PowerPoint</Application>
  <PresentationFormat>Widescreen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Corbel</vt:lpstr>
      <vt:lpstr>Mangal</vt:lpstr>
      <vt:lpstr>Basis</vt:lpstr>
      <vt:lpstr>PowerPoint Presentation</vt:lpstr>
      <vt:lpstr>Data Exploration</vt:lpstr>
      <vt:lpstr>Data Cleaning and Manipulation</vt:lpstr>
      <vt:lpstr>Analysing Trends For Each Day</vt:lpstr>
      <vt:lpstr>Analysing Trends For Each Day</vt:lpstr>
      <vt:lpstr>Binning Time Into 4 Categories</vt:lpstr>
      <vt:lpstr>Combining Data For All Days</vt:lpstr>
      <vt:lpstr>Problem Identification – Morning and Evening</vt:lpstr>
      <vt:lpstr>Problem Identification – Morning and Evening</vt:lpstr>
      <vt:lpstr>Problem 1 - Cancelled trips</vt:lpstr>
      <vt:lpstr>Problem 2 - No Cars Available</vt:lpstr>
      <vt:lpstr>Recommendations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gunishhanda@gmail.com</dc:creator>
  <cp:lastModifiedBy>Vivek Jain</cp:lastModifiedBy>
  <cp:revision>149</cp:revision>
  <dcterms:created xsi:type="dcterms:W3CDTF">2016-11-13T07:21:51Z</dcterms:created>
  <dcterms:modified xsi:type="dcterms:W3CDTF">2018-03-04T22:20:15Z</dcterms:modified>
</cp:coreProperties>
</file>

<file path=docProps/thumbnail.jpeg>
</file>